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59" r:id="rId2"/>
    <p:sldId id="260" r:id="rId3"/>
    <p:sldId id="261" r:id="rId4"/>
    <p:sldId id="263" r:id="rId5"/>
    <p:sldId id="262" r:id="rId6"/>
    <p:sldId id="264" r:id="rId7"/>
    <p:sldId id="265" r:id="rId8"/>
    <p:sldId id="266" r:id="rId9"/>
    <p:sldId id="267" r:id="rId10"/>
    <p:sldId id="268" r:id="rId11"/>
    <p:sldId id="269" r:id="rId12"/>
    <p:sldId id="275" r:id="rId13"/>
    <p:sldId id="277" r:id="rId14"/>
    <p:sldId id="284" r:id="rId15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462" autoAdjust="0"/>
    <p:restoredTop sz="94660"/>
  </p:normalViewPr>
  <p:slideViewPr>
    <p:cSldViewPr>
      <p:cViewPr varScale="1">
        <p:scale>
          <a:sx n="120" d="100"/>
          <a:sy n="120" d="100"/>
        </p:scale>
        <p:origin x="1584" y="120"/>
      </p:cViewPr>
      <p:guideLst>
        <p:guide orient="horz" pos="2160"/>
        <p:guide pos="2880"/>
      </p:guideLst>
    </p:cSldViewPr>
  </p:slideViewPr>
  <p:notesTextViewPr>
    <p:cViewPr>
      <p:scale>
        <a:sx n="75" d="100"/>
        <a:sy n="7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61E861-4889-4411-AF2D-FFE3F6939592}" type="datetimeFigureOut">
              <a:rPr lang="ru-RU" smtClean="0"/>
              <a:t>25.11.2023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66B392-B3A4-4E88-A447-03A69EEF88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21716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8D202150-FE07-4C19-9C06-8B5E18475FBA}" type="datetimeFigureOut">
              <a:rPr lang="ru-RU"/>
              <a:pPr>
                <a:defRPr/>
              </a:pPr>
              <a:t>25.11.2023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48F1D3D9-9D43-4388-944F-BA1737EB855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E7E771-5CBE-445B-8BE1-8A9AFB87FCD4}" type="datetimeFigureOut">
              <a:rPr lang="ru-RU"/>
              <a:pPr>
                <a:defRPr/>
              </a:pPr>
              <a:t>25.11.2023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BBCF1D-5A06-4BE1-BA0B-03E75B21E244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DB75C0-FB02-4BD5-A122-664E92364BE6}" type="datetimeFigureOut">
              <a:rPr lang="ru-RU"/>
              <a:pPr>
                <a:defRPr/>
              </a:pPr>
              <a:t>25.11.2023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13F4B0-50AA-4AA3-8506-04A99A29B8D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679425-A64A-453F-8874-6B29DC534862}" type="datetimeFigureOut">
              <a:rPr lang="ru-RU"/>
              <a:pPr>
                <a:defRPr/>
              </a:pPr>
              <a:t>25.11.2023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F54101-25BB-4FC0-B869-1B6026B2D06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E3111E-4257-4C3E-A047-9F9EC46BCAFC}" type="datetimeFigureOut">
              <a:rPr lang="ru-RU"/>
              <a:pPr>
                <a:defRPr/>
              </a:pPr>
              <a:t>25.11.2023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6B0C71-EE74-41D2-A02E-8B64CFC32D7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FD60A9-EC5B-4801-BAAB-D602E330BA68}" type="datetimeFigureOut">
              <a:rPr lang="ru-RU"/>
              <a:pPr>
                <a:defRPr/>
              </a:pPr>
              <a:t>25.11.2023</a:t>
            </a:fld>
            <a:endParaRPr lang="ru-RU" dirty="0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B8AE4F-6D92-4556-9A75-2F71B8D3AE9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749A65-4A04-4CD1-A962-792A7EBA166A}" type="datetimeFigureOut">
              <a:rPr lang="ru-RU"/>
              <a:pPr>
                <a:defRPr/>
              </a:pPr>
              <a:t>25.11.2023</a:t>
            </a:fld>
            <a:endParaRPr lang="ru-RU" dirty="0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F150D9-7F12-408B-A5AF-FDFA21D18F4E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01ED0E-91B3-4563-8299-168542253BAA}" type="datetimeFigureOut">
              <a:rPr lang="ru-RU"/>
              <a:pPr>
                <a:defRPr/>
              </a:pPr>
              <a:t>25.11.2023</a:t>
            </a:fld>
            <a:endParaRPr lang="ru-RU" dirty="0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1B7A89-EBB9-48C4-A4E4-9962D49E03C4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CF465E-1BD8-4391-80B1-0C13CD50F628}" type="datetimeFigureOut">
              <a:rPr lang="ru-RU"/>
              <a:pPr>
                <a:defRPr/>
              </a:pPr>
              <a:t>25.11.2023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CFA998-6748-40B4-B460-55B65353FEAF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E1DE64-3871-42BE-8505-237435F3DB77}" type="datetimeFigureOut">
              <a:rPr lang="ru-RU"/>
              <a:pPr>
                <a:defRPr/>
              </a:pPr>
              <a:t>25.11.2023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FBD41F-23F9-4EDD-8BCC-9E2895CB8E5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F7A000-4DCD-488A-845E-B10E49871A2A}" type="datetimeFigureOut">
              <a:rPr lang="ru-RU"/>
              <a:pPr>
                <a:defRPr/>
              </a:pPr>
              <a:t>25.11.2023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9D8416-7D8F-427A-928A-7FBD1C48398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27CE68-7E03-4610-8740-D31F8727705D}" type="datetimeFigureOut">
              <a:rPr lang="ru-RU"/>
              <a:pPr>
                <a:defRPr/>
              </a:pPr>
              <a:t>25.11.2023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727C6D-8C03-4A0B-8AB7-249BCE1BA3C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9459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4948376-59C1-4DDC-AC1A-D1159E79AB88}" type="datetimeFigureOut">
              <a:rPr lang="ru-RU"/>
              <a:pPr>
                <a:defRPr/>
              </a:pPr>
              <a:t>25.11.2023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7B2B87C-2502-4AEF-969E-2AC0CA284FDE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9" r:id="rId2"/>
    <p:sldLayoutId id="2147483658" r:id="rId3"/>
    <p:sldLayoutId id="2147483657" r:id="rId4"/>
    <p:sldLayoutId id="2147483656" r:id="rId5"/>
    <p:sldLayoutId id="2147483655" r:id="rId6"/>
    <p:sldLayoutId id="2147483654" r:id="rId7"/>
    <p:sldLayoutId id="2147483653" r:id="rId8"/>
    <p:sldLayoutId id="2147483652" r:id="rId9"/>
    <p:sldLayoutId id="2147483651" r:id="rId10"/>
    <p:sldLayoutId id="2147483650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6000" dirty="0" smtClean="0"/>
              <a:t>Лекция 10</a:t>
            </a:r>
          </a:p>
        </p:txBody>
      </p:sp>
      <p:sp>
        <p:nvSpPr>
          <p:cNvPr id="15362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Font typeface="Arial" charset="0"/>
              <a:buNone/>
            </a:pPr>
            <a:r>
              <a:rPr lang="ru-RU" sz="6000" dirty="0" smtClean="0"/>
              <a:t>Управление коммуникациями проекта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 smtClean="0"/>
              <a:t>Понятие управление коммуникациями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85000" lnSpcReduction="20000"/>
          </a:bodyPr>
          <a:lstStyle/>
          <a:p>
            <a:r>
              <a:rPr lang="ru-RU" b="1" dirty="0"/>
              <a:t>Управление коммуникациями проекта</a:t>
            </a:r>
            <a:r>
              <a:rPr lang="ru-RU" dirty="0"/>
              <a:t> – управленческая функция, направленная на обеспечение своевременного сбора, генерации, распределения и сохранения необходимой проектной информации. </a:t>
            </a:r>
          </a:p>
          <a:p>
            <a:r>
              <a:rPr lang="ru-RU" dirty="0" smtClean="0"/>
              <a:t>А также обеспечивает </a:t>
            </a:r>
            <a:r>
              <a:rPr lang="ru-RU" dirty="0"/>
              <a:t>поддержку системы связи между участниками проекта, передачу управленческой и отчетной информации, направленной на обеспечение достижения целей проекта. Каждый участник проекта должен быть подготовлен к взаимодействию в рамках проекта в соответствии с его функциональными обязанностями. </a:t>
            </a:r>
          </a:p>
          <a:p>
            <a:pPr algn="r" fontAlgn="auto">
              <a:lnSpc>
                <a:spcPct val="8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/>
              <a:t>Основные потребители информации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70000" lnSpcReduction="20000"/>
          </a:bodyPr>
          <a:lstStyle/>
          <a:p>
            <a:pPr marL="0" indent="0">
              <a:buNone/>
            </a:pPr>
            <a:endParaRPr lang="ru-RU" dirty="0"/>
          </a:p>
          <a:p>
            <a:r>
              <a:rPr lang="ru-RU" b="1" i="1" dirty="0" smtClean="0"/>
              <a:t>Менеджер проекта </a:t>
            </a:r>
            <a:r>
              <a:rPr lang="ru-RU" dirty="0"/>
              <a:t>(для анализа расхождений фактических показателей выполнения работ от запланированных и принятия решений по проекту);</a:t>
            </a:r>
          </a:p>
          <a:p>
            <a:r>
              <a:rPr lang="ru-RU" b="1" i="1" dirty="0" smtClean="0"/>
              <a:t>Заказчик</a:t>
            </a:r>
            <a:r>
              <a:rPr lang="ru-RU" dirty="0" smtClean="0"/>
              <a:t> (</a:t>
            </a:r>
            <a:r>
              <a:rPr lang="ru-RU" dirty="0"/>
              <a:t>для осведомленности о ходе выполнения работ); </a:t>
            </a:r>
          </a:p>
          <a:p>
            <a:r>
              <a:rPr lang="ru-RU" b="1" i="1" dirty="0" smtClean="0"/>
              <a:t>Спонсор (</a:t>
            </a:r>
            <a:r>
              <a:rPr lang="ru-RU" b="1" i="1" dirty="0"/>
              <a:t>куратор) </a:t>
            </a:r>
            <a:r>
              <a:rPr lang="ru-RU" dirty="0"/>
              <a:t>проекта (для принятия стратегических решений о продолжении или закрытии проекта);</a:t>
            </a:r>
          </a:p>
          <a:p>
            <a:r>
              <a:rPr lang="ru-RU" b="1" i="1" dirty="0" smtClean="0"/>
              <a:t>Руководители функциональных </a:t>
            </a:r>
            <a:r>
              <a:rPr lang="ru-RU" b="1" i="1" dirty="0"/>
              <a:t>подразделений</a:t>
            </a:r>
            <a:r>
              <a:rPr lang="ru-RU" dirty="0"/>
              <a:t> (для принятия решений о выделении сотрудников и других ресурсов для выполнения проектных работ);</a:t>
            </a:r>
          </a:p>
          <a:p>
            <a:r>
              <a:rPr lang="ru-RU" b="1" i="1" dirty="0" smtClean="0"/>
              <a:t>Исполнители работ </a:t>
            </a:r>
            <a:r>
              <a:rPr lang="ru-RU" dirty="0"/>
              <a:t>(для получения заданий и формирования отчетности);</a:t>
            </a:r>
          </a:p>
          <a:p>
            <a:r>
              <a:rPr lang="ru-RU" b="1" i="1" dirty="0" smtClean="0"/>
              <a:t>Поставщики</a:t>
            </a:r>
            <a:r>
              <a:rPr lang="ru-RU" dirty="0" smtClean="0"/>
              <a:t> (</a:t>
            </a:r>
            <a:r>
              <a:rPr lang="ru-RU" dirty="0"/>
              <a:t>при возникновении потребности в материалах, оборудовании, необходимом для выполнения работ).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Процессы коммуникации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043608" y="1628800"/>
            <a:ext cx="7643192" cy="35828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Управление коммуникациями включает в себя следующие процессы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indent="450215" algn="just">
              <a:lnSpc>
                <a:spcPct val="107000"/>
              </a:lnSpc>
              <a:spcAft>
                <a:spcPts val="0"/>
              </a:spcAft>
            </a:pP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+mj-lt"/>
              <a:buAutoNum type="alphaLcParenR"/>
            </a:pPr>
            <a:r>
              <a:rPr lang="ru-RU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планирование системы коммуникаций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определение информационных потребностей участников проекта (состав информации, сроки и способы доставки);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+mj-lt"/>
              <a:buAutoNum type="alphaLcParenR"/>
            </a:pPr>
            <a:r>
              <a:rPr lang="ru-RU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сбор и распределение информации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процессы регулярного сбора, обработки и доставки информации;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+mj-lt"/>
              <a:buAutoNum type="alphaLcParenR"/>
            </a:pPr>
            <a:r>
              <a:rPr lang="ru-RU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отчетность о ходе выполнения проекта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обработка фактических результатов состояния работ проекта, соотношение с плановыми и анализ тенденций, прогнозирование;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+mj-lt"/>
              <a:buAutoNum type="alphaLcParenR"/>
            </a:pPr>
            <a:r>
              <a:rPr lang="ru-RU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документирование хода работ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сбор, обработка и организация хранения документации по проекту.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Планирование системы </a:t>
            </a:r>
            <a:r>
              <a:rPr lang="ru-RU" b="1" dirty="0" smtClean="0"/>
              <a:t>коммуникаций</a:t>
            </a:r>
            <a:endParaRPr lang="ru-RU" dirty="0" smtClean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70000" lnSpcReduction="20000"/>
          </a:bodyPr>
          <a:lstStyle/>
          <a:p>
            <a:pPr marL="0" indent="0">
              <a:buNone/>
            </a:pPr>
            <a:r>
              <a:rPr lang="ru-RU" dirty="0" smtClean="0"/>
              <a:t>       План </a:t>
            </a:r>
            <a:r>
              <a:rPr lang="ru-RU" dirty="0"/>
              <a:t>коммуникаций является составной частью плана </a:t>
            </a:r>
            <a:r>
              <a:rPr lang="ru-RU" dirty="0" smtClean="0"/>
              <a:t>проекта, он </a:t>
            </a:r>
            <a:r>
              <a:rPr lang="ru-RU" dirty="0"/>
              <a:t>включает в себя</a:t>
            </a:r>
            <a:r>
              <a:rPr lang="ru-RU" dirty="0" smtClean="0"/>
              <a:t>:</a:t>
            </a:r>
          </a:p>
          <a:p>
            <a:pPr marL="0" indent="0">
              <a:buNone/>
            </a:pPr>
            <a:endParaRPr lang="ru-RU" sz="2400" dirty="0"/>
          </a:p>
          <a:p>
            <a:r>
              <a:rPr lang="ru-RU" dirty="0" smtClean="0"/>
              <a:t> </a:t>
            </a:r>
            <a:r>
              <a:rPr lang="ru-RU" b="1" i="1" dirty="0"/>
              <a:t>план сбора информации</a:t>
            </a:r>
            <a:r>
              <a:rPr lang="ru-RU" dirty="0"/>
              <a:t>, в котором определяются источники информации и методы ее получения;</a:t>
            </a:r>
            <a:endParaRPr lang="ru-RU" sz="2400" dirty="0"/>
          </a:p>
          <a:p>
            <a:r>
              <a:rPr lang="ru-RU" dirty="0" smtClean="0"/>
              <a:t> </a:t>
            </a:r>
            <a:r>
              <a:rPr lang="ru-RU" b="1" i="1" dirty="0"/>
              <a:t>план распределения информации</a:t>
            </a:r>
            <a:r>
              <a:rPr lang="ru-RU" dirty="0"/>
              <a:t>, в котором определяются потребители информации и способы ее доставки;</a:t>
            </a:r>
            <a:endParaRPr lang="ru-RU" sz="2400" dirty="0"/>
          </a:p>
          <a:p>
            <a:r>
              <a:rPr lang="ru-RU" b="1" i="1" dirty="0" smtClean="0"/>
              <a:t>детальное </a:t>
            </a:r>
            <a:r>
              <a:rPr lang="ru-RU" b="1" i="1" dirty="0"/>
              <a:t>описание каждого документа</a:t>
            </a:r>
            <a:r>
              <a:rPr lang="ru-RU" dirty="0"/>
              <a:t>, включая формат, содержание, уровень детальности и используемые определения (глоссарий);</a:t>
            </a:r>
            <a:endParaRPr lang="ru-RU" sz="2400" dirty="0"/>
          </a:p>
          <a:p>
            <a:r>
              <a:rPr lang="ru-RU" b="1" i="1" dirty="0" smtClean="0"/>
              <a:t>план </a:t>
            </a:r>
            <a:r>
              <a:rPr lang="ru-RU" b="1" i="1" dirty="0"/>
              <a:t>ввода в действие </a:t>
            </a:r>
            <a:r>
              <a:rPr lang="ru-RU" dirty="0"/>
              <a:t>тех или иных видов коммуникации;</a:t>
            </a:r>
            <a:endParaRPr lang="ru-RU" sz="2400" dirty="0"/>
          </a:p>
          <a:p>
            <a:r>
              <a:rPr lang="ru-RU" b="1" i="1" dirty="0" smtClean="0"/>
              <a:t>методы </a:t>
            </a:r>
            <a:r>
              <a:rPr lang="ru-RU" b="1" i="1" dirty="0"/>
              <a:t>обновления </a:t>
            </a:r>
            <a:r>
              <a:rPr lang="ru-RU" dirty="0"/>
              <a:t>и совершенствования плана коммуникаций.</a:t>
            </a:r>
            <a:endParaRPr lang="ru-RU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 dirty="0"/>
              <a:t>Сбор и распределение </a:t>
            </a:r>
            <a:r>
              <a:rPr lang="ru-RU" sz="3600" b="1" dirty="0" smtClean="0"/>
              <a:t>информации</a:t>
            </a:r>
            <a:endParaRPr lang="ru-RU" sz="3600" dirty="0" smtClean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62500" lnSpcReduction="20000"/>
          </a:bodyPr>
          <a:lstStyle/>
          <a:p>
            <a:pPr marL="0" indent="0">
              <a:buNone/>
            </a:pPr>
            <a:r>
              <a:rPr lang="ru-RU" dirty="0" smtClean="0"/>
              <a:t>      В </a:t>
            </a:r>
            <a:r>
              <a:rPr lang="ru-RU" dirty="0"/>
              <a:t>рамках проекта существует потребность в осуществлении различных </a:t>
            </a:r>
            <a:r>
              <a:rPr lang="ru-RU" b="1" i="1" dirty="0"/>
              <a:t>видов коммуникаций</a:t>
            </a:r>
            <a:r>
              <a:rPr lang="ru-RU" dirty="0" smtClean="0"/>
              <a:t>:</a:t>
            </a:r>
          </a:p>
          <a:p>
            <a:pPr marL="0" indent="0">
              <a:buNone/>
            </a:pPr>
            <a:endParaRPr lang="ru-RU" dirty="0"/>
          </a:p>
          <a:p>
            <a:r>
              <a:rPr lang="ru-RU" b="1" i="1" dirty="0" smtClean="0"/>
              <a:t>внутренние </a:t>
            </a:r>
            <a:r>
              <a:rPr lang="ru-RU" b="1" i="1" dirty="0"/>
              <a:t>(внутри команды проекта) и внешние;</a:t>
            </a:r>
          </a:p>
          <a:p>
            <a:r>
              <a:rPr lang="ru-RU" b="1" i="1" dirty="0" smtClean="0"/>
              <a:t>формальные </a:t>
            </a:r>
            <a:r>
              <a:rPr lang="ru-RU" b="1" i="1" dirty="0"/>
              <a:t>(отчеты, запросы, совещания) и неформальные (напоминания, обсуждения);</a:t>
            </a:r>
          </a:p>
          <a:p>
            <a:r>
              <a:rPr lang="ru-RU" b="1" i="1" dirty="0" smtClean="0"/>
              <a:t>письменные </a:t>
            </a:r>
            <a:r>
              <a:rPr lang="ru-RU" b="1" i="1" dirty="0"/>
              <a:t>и устные;</a:t>
            </a:r>
          </a:p>
          <a:p>
            <a:r>
              <a:rPr lang="ru-RU" b="1" i="1" dirty="0" smtClean="0"/>
              <a:t>вертикальные </a:t>
            </a:r>
            <a:r>
              <a:rPr lang="ru-RU" b="1" i="1" dirty="0"/>
              <a:t>и </a:t>
            </a:r>
            <a:r>
              <a:rPr lang="ru-RU" b="1" i="1" dirty="0" smtClean="0"/>
              <a:t>горизонтальные.</a:t>
            </a:r>
          </a:p>
          <a:p>
            <a:pPr marL="0" indent="0" algn="just">
              <a:buNone/>
            </a:pPr>
            <a:r>
              <a:rPr lang="ru-RU" dirty="0" smtClean="0"/>
              <a:t>       При формировании организационных структур проектов должны соблюдаться два основных принципа – разделение уровней ответственности:</a:t>
            </a:r>
          </a:p>
          <a:p>
            <a:pPr marL="0" indent="0" algn="just">
              <a:buNone/>
            </a:pPr>
            <a:r>
              <a:rPr lang="ru-RU" dirty="0"/>
              <a:t> </a:t>
            </a:r>
            <a:r>
              <a:rPr lang="ru-RU" dirty="0" smtClean="0"/>
              <a:t>  -  </a:t>
            </a:r>
            <a:r>
              <a:rPr lang="ru-RU" b="1" i="1" dirty="0" smtClean="0"/>
              <a:t>по вертикали – субординация </a:t>
            </a:r>
            <a:r>
              <a:rPr lang="ru-RU" dirty="0" smtClean="0"/>
              <a:t>ответственности,</a:t>
            </a:r>
          </a:p>
          <a:p>
            <a:pPr marL="0" indent="0" algn="just">
              <a:buNone/>
            </a:pPr>
            <a:r>
              <a:rPr lang="ru-RU" b="1" i="1" dirty="0"/>
              <a:t> </a:t>
            </a:r>
            <a:r>
              <a:rPr lang="ru-RU" b="1" i="1" dirty="0" smtClean="0"/>
              <a:t>  -  и по горизонтали </a:t>
            </a:r>
            <a:r>
              <a:rPr lang="ru-RU" dirty="0" smtClean="0"/>
              <a:t>– </a:t>
            </a:r>
            <a:r>
              <a:rPr lang="ru-RU" b="1" i="1" dirty="0" smtClean="0"/>
              <a:t>координация </a:t>
            </a:r>
            <a:r>
              <a:rPr lang="ru-RU" dirty="0" smtClean="0"/>
              <a:t>ответственности. </a:t>
            </a:r>
          </a:p>
          <a:p>
            <a:pPr marL="0" indent="0" algn="just">
              <a:buNone/>
            </a:pPr>
            <a:r>
              <a:rPr lang="ru-RU" dirty="0"/>
              <a:t> </a:t>
            </a:r>
            <a:r>
              <a:rPr lang="ru-RU" dirty="0" smtClean="0"/>
              <a:t>     В этом смысле решения напрямую связаны со сложностью и комплексностью проектов.</a:t>
            </a: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pPr algn="ctr">
              <a:defRPr/>
            </a:pPr>
            <a:fld id="{8C57D4F6-CEAC-4B13-A97D-AAA109EB86BD}" type="slidenum">
              <a:rPr lang="ru-RU"/>
              <a:pPr algn="ctr">
                <a:defRPr/>
              </a:pPr>
              <a:t>7</a:t>
            </a:fld>
            <a:endParaRPr lang="ru-RU" dirty="0"/>
          </a:p>
        </p:txBody>
      </p:sp>
      <p:sp>
        <p:nvSpPr>
          <p:cNvPr id="2253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341313"/>
            <a:ext cx="8229600" cy="1143000"/>
          </a:xfrm>
        </p:spPr>
        <p:txBody>
          <a:bodyPr/>
          <a:lstStyle/>
          <a:p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Подготовка отчетности о ходе выполнения 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проекта</a:t>
            </a:r>
            <a:endParaRPr lang="ru-RU" sz="3600" dirty="0" smtClean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Отчетность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 ходе выполнения включает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>
              <a:buNone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информацию 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 текущем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состоянии проекта в целом и в разрезе отдельных показателей;</a:t>
            </a:r>
          </a:p>
          <a:p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информацию 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 отклонениях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базовых планов;</a:t>
            </a:r>
          </a:p>
          <a:p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прогнозирование 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будущего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состояния проекта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Процессы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сбора и обработки данных о фактических результатах обеспечивают основу для координации работ, оперативного планирования и управления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pPr algn="ctr">
              <a:defRPr/>
            </a:pPr>
            <a:fld id="{9A3ABE63-F325-4340-AB35-B676BF4C15ED}" type="slidenum">
              <a:rPr lang="ru-RU"/>
              <a:pPr algn="ctr">
                <a:defRPr/>
              </a:pPr>
              <a:t>8</a:t>
            </a:fld>
            <a:endParaRPr lang="ru-RU" dirty="0"/>
          </a:p>
        </p:txBody>
      </p:sp>
      <p:sp>
        <p:nvSpPr>
          <p:cNvPr id="28467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777875"/>
          </a:xfrm>
        </p:spPr>
        <p:txBody>
          <a:bodyPr rtlCol="0">
            <a:normAutofit/>
          </a:bodyPr>
          <a:lstStyle/>
          <a:p>
            <a:pPr fontAlgn="auto">
              <a:lnSpc>
                <a:spcPct val="80000"/>
              </a:lnSpc>
              <a:spcAft>
                <a:spcPts val="0"/>
              </a:spcAft>
              <a:defRPr/>
            </a:pPr>
            <a:r>
              <a:rPr lang="ru-RU" sz="4000" b="1" dirty="0"/>
              <a:t>Документирование хода </a:t>
            </a:r>
            <a:r>
              <a:rPr lang="ru-RU" sz="4000" b="1" dirty="0" smtClean="0"/>
              <a:t>работ</a:t>
            </a:r>
            <a:endParaRPr lang="ru-RU" sz="4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ru-RU" dirty="0" smtClean="0"/>
              <a:t>     Документирование </a:t>
            </a:r>
            <a:r>
              <a:rPr lang="ru-RU" dirty="0"/>
              <a:t>включает в себя:</a:t>
            </a:r>
          </a:p>
          <a:p>
            <a:pPr algn="just"/>
            <a:r>
              <a:rPr lang="ru-RU" dirty="0" smtClean="0"/>
              <a:t> </a:t>
            </a:r>
            <a:r>
              <a:rPr lang="ru-RU" sz="2800" b="1" i="1" dirty="0"/>
              <a:t>сбор и </a:t>
            </a:r>
            <a:r>
              <a:rPr lang="ru-RU" sz="2800" b="1" i="1" dirty="0" smtClean="0"/>
              <a:t>верификацию </a:t>
            </a:r>
            <a:r>
              <a:rPr lang="ru-RU" sz="2000" b="1" i="1" dirty="0" smtClean="0"/>
              <a:t>(</a:t>
            </a:r>
            <a:r>
              <a:rPr lang="ru-RU" sz="2000" dirty="0"/>
              <a:t>проверка, подтверждение</a:t>
            </a:r>
            <a:r>
              <a:rPr lang="ru-RU" sz="2000" b="1" i="1" dirty="0" smtClean="0"/>
              <a:t>)</a:t>
            </a:r>
            <a:r>
              <a:rPr lang="ru-RU" sz="2800" b="1" i="1" dirty="0" smtClean="0"/>
              <a:t> </a:t>
            </a:r>
            <a:r>
              <a:rPr lang="ru-RU" sz="2800" dirty="0" err="1" smtClean="0"/>
              <a:t>оконча</a:t>
            </a:r>
            <a:r>
              <a:rPr lang="ru-RU" sz="2800" dirty="0" smtClean="0"/>
              <a:t> тельных </a:t>
            </a:r>
            <a:r>
              <a:rPr lang="ru-RU" sz="2800" dirty="0"/>
              <a:t>данных;</a:t>
            </a:r>
          </a:p>
          <a:p>
            <a:pPr algn="just"/>
            <a:r>
              <a:rPr lang="ru-RU" sz="2800" dirty="0" smtClean="0"/>
              <a:t> </a:t>
            </a:r>
            <a:r>
              <a:rPr lang="ru-RU" sz="2800" b="1" i="1" dirty="0"/>
              <a:t>анализ данных и выводы </a:t>
            </a:r>
            <a:r>
              <a:rPr lang="ru-RU" sz="2800" dirty="0"/>
              <a:t>о степени достижения результатов проекта и эффективности выполнения работ;</a:t>
            </a:r>
          </a:p>
          <a:p>
            <a:pPr algn="just"/>
            <a:r>
              <a:rPr lang="ru-RU" sz="2800" dirty="0"/>
              <a:t> </a:t>
            </a:r>
            <a:r>
              <a:rPr lang="ru-RU" sz="2800" b="1" i="1" dirty="0" smtClean="0"/>
              <a:t>архивирование </a:t>
            </a:r>
            <a:r>
              <a:rPr lang="ru-RU" sz="2800" b="1" i="1" dirty="0"/>
              <a:t>результатов </a:t>
            </a:r>
            <a:r>
              <a:rPr lang="ru-RU" sz="2800" dirty="0"/>
              <a:t>с целью дальнейшего использования.</a:t>
            </a:r>
          </a:p>
          <a:p>
            <a:pPr marL="0" indent="0" algn="just">
              <a:buNone/>
            </a:pPr>
            <a:r>
              <a:rPr lang="ru-RU" dirty="0"/>
              <a:t> 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pPr algn="ctr">
              <a:defRPr/>
            </a:pPr>
            <a:fld id="{860CCDAE-431F-46BE-A0D4-903E60B9833F}" type="slidenum">
              <a:rPr lang="ru-RU"/>
              <a:pPr algn="ctr">
                <a:defRPr/>
              </a:pPr>
              <a:t>9</a:t>
            </a:fld>
            <a:endParaRPr lang="ru-RU"/>
          </a:p>
        </p:txBody>
      </p:sp>
      <p:sp>
        <p:nvSpPr>
          <p:cNvPr id="29184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777875"/>
          </a:xfrm>
        </p:spPr>
        <p:txBody>
          <a:bodyPr rtlCol="0">
            <a:noAutofit/>
          </a:bodyPr>
          <a:lstStyle/>
          <a:p>
            <a:pPr fontAlgn="auto">
              <a:lnSpc>
                <a:spcPct val="80000"/>
              </a:lnSpc>
              <a:spcAft>
                <a:spcPts val="0"/>
              </a:spcAft>
              <a:defRPr/>
            </a:pPr>
            <a:r>
              <a:rPr lang="ru-RU" sz="3200" dirty="0"/>
              <a:t>Классификация информационных систем управления </a:t>
            </a:r>
            <a:r>
              <a:rPr lang="ru-RU" sz="3200" dirty="0" smtClean="0"/>
              <a:t>проектами (СУП)</a:t>
            </a:r>
            <a:endParaRPr lang="ru-RU" sz="3200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2000" dirty="0" smtClean="0"/>
              <a:t>          </a:t>
            </a:r>
            <a:r>
              <a:rPr lang="ru-RU" sz="2000" dirty="0"/>
              <a:t>Как правило, </a:t>
            </a:r>
            <a:r>
              <a:rPr lang="ru-RU" sz="2000" b="1" dirty="0"/>
              <a:t>системы управления проектами </a:t>
            </a:r>
            <a:r>
              <a:rPr lang="ru-RU" sz="2000" b="1" dirty="0" smtClean="0"/>
              <a:t> </a:t>
            </a:r>
            <a:r>
              <a:rPr lang="ru-RU" sz="2000" dirty="0"/>
              <a:t>делятся на</a:t>
            </a:r>
            <a:r>
              <a:rPr lang="ru-RU" sz="2000" dirty="0" smtClean="0"/>
              <a:t>:</a:t>
            </a:r>
          </a:p>
          <a:p>
            <a:pPr marL="0" indent="0">
              <a:buNone/>
            </a:pPr>
            <a:endParaRPr lang="ru-RU" sz="2000" dirty="0"/>
          </a:p>
          <a:p>
            <a:pPr marL="0" indent="0">
              <a:buNone/>
            </a:pPr>
            <a:r>
              <a:rPr lang="ru-RU" sz="2000" dirty="0" smtClean="0"/>
              <a:t>     1</a:t>
            </a:r>
            <a:r>
              <a:rPr lang="ru-RU" sz="2000" dirty="0"/>
              <a:t>) </a:t>
            </a:r>
            <a:r>
              <a:rPr lang="ru-RU" sz="2000" b="1" i="1" dirty="0"/>
              <a:t>системы начального уровня</a:t>
            </a:r>
            <a:r>
              <a:rPr lang="ru-RU" sz="2000" dirty="0"/>
              <a:t>, к которым, учитывая их функционал, наиболее применим термин</a:t>
            </a:r>
            <a:r>
              <a:rPr lang="ru-RU" sz="2000" b="1" i="1" dirty="0"/>
              <a:t> системы календарного планирования и контроля</a:t>
            </a:r>
            <a:r>
              <a:rPr lang="ru-RU" sz="2000" dirty="0"/>
              <a:t> </a:t>
            </a:r>
            <a:r>
              <a:rPr lang="ru-RU" sz="2000" b="1" dirty="0"/>
              <a:t>(СКПК),</a:t>
            </a:r>
            <a:r>
              <a:rPr lang="ru-RU" sz="2000" dirty="0"/>
              <a:t> их стоимость оценивается в диапазоне $200 – 800; </a:t>
            </a:r>
            <a:endParaRPr lang="ru-RU" sz="2000" dirty="0" smtClean="0"/>
          </a:p>
          <a:p>
            <a:pPr marL="0" indent="0">
              <a:buNone/>
            </a:pPr>
            <a:endParaRPr lang="ru-RU" sz="2000" dirty="0"/>
          </a:p>
          <a:p>
            <a:pPr marL="0" indent="0">
              <a:buNone/>
            </a:pPr>
            <a:r>
              <a:rPr lang="ru-RU" sz="2000" dirty="0" smtClean="0"/>
              <a:t>     2</a:t>
            </a:r>
            <a:r>
              <a:rPr lang="ru-RU" sz="2000" dirty="0"/>
              <a:t>) </a:t>
            </a:r>
            <a:r>
              <a:rPr lang="ru-RU" sz="2000" b="1" i="1" dirty="0"/>
              <a:t>профессиональные системы </a:t>
            </a:r>
            <a:r>
              <a:rPr lang="ru-RU" sz="2000" dirty="0"/>
              <a:t>управления проектами, они могут стоить заметно больше $5000. </a:t>
            </a:r>
          </a:p>
          <a:p>
            <a:pPr marL="0" indent="0" algn="just">
              <a:buNone/>
            </a:pPr>
            <a:r>
              <a:rPr lang="ru-RU" sz="2000" dirty="0"/>
              <a:t> </a:t>
            </a:r>
            <a:r>
              <a:rPr lang="ru-RU" sz="2000" dirty="0" smtClean="0"/>
              <a:t>       В </a:t>
            </a:r>
            <a:r>
              <a:rPr lang="ru-RU" sz="2000" dirty="0"/>
              <a:t>настоящее время существует несколько сотен систем, так или иначе реализующих функции СКПК. Однако разнообразная «направленность» и «</a:t>
            </a:r>
            <a:r>
              <a:rPr lang="ru-RU" sz="2000" dirty="0" err="1"/>
              <a:t>раскрученность</a:t>
            </a:r>
            <a:r>
              <a:rPr lang="ru-RU" sz="2000" dirty="0"/>
              <a:t>» их </a:t>
            </a:r>
            <a:r>
              <a:rPr lang="ru-RU" sz="2000" dirty="0" smtClean="0"/>
              <a:t>в этом ограничивает. </a:t>
            </a:r>
            <a:r>
              <a:rPr lang="ru-RU" sz="2000" dirty="0"/>
              <a:t>Реально на рынке стабильно присутствует не более 10 систем. Среди них есть и отечественные разработки. </a:t>
            </a:r>
          </a:p>
          <a:p>
            <a:pPr marL="0" indent="0"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pPr algn="ctr">
              <a:defRPr/>
            </a:pPr>
            <a:fld id="{5799046F-0978-4CBD-B6EF-A97777AF80A0}" type="slidenum">
              <a:rPr lang="ru-RU"/>
              <a:pPr algn="ctr">
                <a:defRPr/>
              </a:pPr>
              <a:t>10</a:t>
            </a:fld>
            <a:endParaRPr lang="ru-RU"/>
          </a:p>
        </p:txBody>
      </p:sp>
      <p:sp>
        <p:nvSpPr>
          <p:cNvPr id="28569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68313" y="115888"/>
            <a:ext cx="8229600" cy="777875"/>
          </a:xfrm>
        </p:spPr>
        <p:txBody>
          <a:bodyPr rtlCol="0">
            <a:noAutofit/>
          </a:bodyPr>
          <a:lstStyle/>
          <a:p>
            <a:r>
              <a:rPr lang="ru-RU" sz="2800" dirty="0" smtClean="0"/>
              <a:t>СУП используются </a:t>
            </a:r>
            <a:r>
              <a:rPr lang="ru-RU" sz="2800" dirty="0"/>
              <a:t>для решения следующих </a:t>
            </a:r>
            <a:r>
              <a:rPr lang="ru-RU" sz="2800" dirty="0" smtClean="0"/>
              <a:t>задач</a:t>
            </a:r>
            <a:r>
              <a:rPr lang="ru-RU" sz="2800" dirty="0"/>
              <a:t>: 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641379"/>
          </a:xfrm>
        </p:spPr>
        <p:txBody>
          <a:bodyPr/>
          <a:lstStyle/>
          <a:p>
            <a:r>
              <a:rPr lang="ru-RU" sz="2000" b="1" i="1" dirty="0" smtClean="0"/>
              <a:t>разработка </a:t>
            </a:r>
            <a:r>
              <a:rPr lang="ru-RU" sz="2000" b="1" i="1" dirty="0"/>
              <a:t>расписания </a:t>
            </a:r>
            <a:r>
              <a:rPr lang="ru-RU" sz="2000" dirty="0"/>
              <a:t>исполнения проекта </a:t>
            </a:r>
            <a:r>
              <a:rPr lang="ru-RU" sz="2000" b="1" i="1" dirty="0"/>
              <a:t>без учета </a:t>
            </a:r>
            <a:r>
              <a:rPr lang="ru-RU" sz="2000" dirty="0"/>
              <a:t>ограниченности ресурсов; </a:t>
            </a:r>
          </a:p>
          <a:p>
            <a:r>
              <a:rPr lang="ru-RU" sz="2000" b="1" i="1" dirty="0" smtClean="0"/>
              <a:t>разработка </a:t>
            </a:r>
            <a:r>
              <a:rPr lang="ru-RU" sz="2000" b="1" i="1" dirty="0"/>
              <a:t>расписания </a:t>
            </a:r>
            <a:r>
              <a:rPr lang="ru-RU" sz="2000" dirty="0"/>
              <a:t>исполнения проекта </a:t>
            </a:r>
            <a:r>
              <a:rPr lang="ru-RU" sz="2000" b="1" i="1" dirty="0"/>
              <a:t>с учетом </a:t>
            </a:r>
            <a:r>
              <a:rPr lang="ru-RU" sz="2000" dirty="0"/>
              <a:t>ограниченности ресурсов; </a:t>
            </a:r>
          </a:p>
          <a:p>
            <a:r>
              <a:rPr lang="ru-RU" sz="2000" b="1" i="1" dirty="0" smtClean="0"/>
              <a:t>определение </a:t>
            </a:r>
            <a:r>
              <a:rPr lang="ru-RU" sz="2000" b="1" i="1" dirty="0"/>
              <a:t>критического пути </a:t>
            </a:r>
            <a:r>
              <a:rPr lang="ru-RU" sz="2000" dirty="0"/>
              <a:t>и резервов времени исполнения операций проекта; </a:t>
            </a:r>
          </a:p>
          <a:p>
            <a:r>
              <a:rPr lang="ru-RU" sz="2000" b="1" i="1" dirty="0" smtClean="0"/>
              <a:t>определение </a:t>
            </a:r>
            <a:r>
              <a:rPr lang="ru-RU" sz="2000" b="1" i="1" dirty="0"/>
              <a:t>потребности проекта в </a:t>
            </a:r>
            <a:r>
              <a:rPr lang="ru-RU" sz="2000" dirty="0"/>
              <a:t>финансировании, материалах и оборудовании; </a:t>
            </a:r>
          </a:p>
          <a:p>
            <a:r>
              <a:rPr lang="ru-RU" sz="2000" b="1" i="1" dirty="0" smtClean="0"/>
              <a:t>определение </a:t>
            </a:r>
            <a:r>
              <a:rPr lang="ru-RU" sz="2000" b="1" i="1" dirty="0"/>
              <a:t>распределения во времени </a:t>
            </a:r>
            <a:r>
              <a:rPr lang="ru-RU" sz="2000" dirty="0"/>
              <a:t>загрузки возобновляемых ресурсов; </a:t>
            </a:r>
          </a:p>
          <a:p>
            <a:r>
              <a:rPr lang="ru-RU" sz="2000" dirty="0" smtClean="0"/>
              <a:t> </a:t>
            </a:r>
            <a:r>
              <a:rPr lang="ru-RU" sz="2000" b="1" i="1" dirty="0"/>
              <a:t>анализ рисков и планирование расписания </a:t>
            </a:r>
            <a:r>
              <a:rPr lang="ru-RU" sz="2000" dirty="0"/>
              <a:t>с учетом рисков; </a:t>
            </a:r>
          </a:p>
          <a:p>
            <a:r>
              <a:rPr lang="ru-RU" sz="2000" b="1" i="1" dirty="0" smtClean="0"/>
              <a:t> </a:t>
            </a:r>
            <a:r>
              <a:rPr lang="ru-RU" sz="2000" b="1" i="1" dirty="0"/>
              <a:t>учет исполнения </a:t>
            </a:r>
            <a:r>
              <a:rPr lang="ru-RU" sz="2000" dirty="0"/>
              <a:t>проекта; </a:t>
            </a:r>
          </a:p>
          <a:p>
            <a:pPr lvl="0"/>
            <a:r>
              <a:rPr lang="ru-RU" sz="2000" b="1" i="1" dirty="0"/>
              <a:t>анализ отклонений хода работ </a:t>
            </a:r>
            <a:r>
              <a:rPr lang="ru-RU" sz="2000" dirty="0"/>
              <a:t>от запланированного и прогнозирование основных параметров проекта. </a:t>
            </a:r>
          </a:p>
          <a:p>
            <a:pPr marL="0" indent="0"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pPr algn="ctr">
              <a:defRPr/>
            </a:pPr>
            <a:fld id="{34120B97-E134-4A5A-A9F7-D49ED71468B7}" type="slidenum">
              <a:rPr lang="ru-RU"/>
              <a:pPr algn="ctr">
                <a:defRPr/>
              </a:pPr>
              <a:t>11</a:t>
            </a:fld>
            <a:endParaRPr lang="ru-RU"/>
          </a:p>
        </p:txBody>
      </p:sp>
      <p:sp>
        <p:nvSpPr>
          <p:cNvPr id="2969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68313" y="0"/>
            <a:ext cx="8229600" cy="1157288"/>
          </a:xfrm>
        </p:spPr>
        <p:txBody>
          <a:bodyPr/>
          <a:lstStyle/>
          <a:p>
            <a:pPr marL="0" indent="0" algn="just">
              <a:buNone/>
            </a:pPr>
            <a:r>
              <a:rPr lang="ru-RU" sz="2800" dirty="0" smtClean="0"/>
              <a:t>Принципиальных отличий </a:t>
            </a:r>
            <a:r>
              <a:rPr lang="ru-RU" sz="2800" dirty="0"/>
              <a:t>между СКПК начального уровня не много. </a:t>
            </a:r>
            <a:r>
              <a:rPr lang="ru-RU" sz="2800" dirty="0" smtClean="0"/>
              <a:t>Они имеют </a:t>
            </a:r>
            <a:r>
              <a:rPr lang="ru-RU" sz="2800" dirty="0"/>
              <a:t>сходный набор </a:t>
            </a:r>
            <a:r>
              <a:rPr lang="ru-RU" sz="2800" dirty="0" smtClean="0"/>
              <a:t>функций</a:t>
            </a:r>
            <a:r>
              <a:rPr lang="ru-RU" sz="2800" dirty="0"/>
              <a:t>: 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/>
          <a:lstStyle/>
          <a:p>
            <a:r>
              <a:rPr lang="ru-RU" sz="2000" dirty="0" smtClean="0"/>
              <a:t>поддержка </a:t>
            </a:r>
            <a:r>
              <a:rPr lang="ru-RU" sz="2000" dirty="0"/>
              <a:t>расписания из неограниченного количества операций с учетом приоритетов операций, расчет критического пути, вычисление резервов времени; длительность в часах, днях, </a:t>
            </a:r>
            <a:r>
              <a:rPr lang="ru-RU" sz="2000" dirty="0" smtClean="0"/>
              <a:t>неделях; </a:t>
            </a:r>
            <a:endParaRPr lang="ru-RU" sz="2000" dirty="0"/>
          </a:p>
          <a:p>
            <a:r>
              <a:rPr lang="ru-RU" sz="2000" dirty="0" smtClean="0"/>
              <a:t>умение </a:t>
            </a:r>
            <a:r>
              <a:rPr lang="ru-RU" sz="2000" dirty="0"/>
              <a:t>работать с пользовательскими </a:t>
            </a:r>
            <a:r>
              <a:rPr lang="ru-RU" sz="2000" dirty="0" smtClean="0"/>
              <a:t>календарями; </a:t>
            </a:r>
            <a:endParaRPr lang="ru-RU" sz="2000" dirty="0"/>
          </a:p>
          <a:p>
            <a:r>
              <a:rPr lang="ru-RU" sz="2000" dirty="0" smtClean="0"/>
              <a:t>поддержка </a:t>
            </a:r>
            <a:r>
              <a:rPr lang="ru-RU" sz="2000" dirty="0"/>
              <a:t>всех видов связей, типов работ, типов ресурсов; </a:t>
            </a:r>
          </a:p>
          <a:p>
            <a:r>
              <a:rPr lang="ru-RU" sz="2000" dirty="0" smtClean="0"/>
              <a:t>способность </a:t>
            </a:r>
            <a:r>
              <a:rPr lang="ru-RU" sz="2000" dirty="0"/>
              <a:t>работать со структурной декомпозицией работ; </a:t>
            </a:r>
          </a:p>
          <a:p>
            <a:r>
              <a:rPr lang="ru-RU" sz="2000" dirty="0" smtClean="0"/>
              <a:t>поддержка </a:t>
            </a:r>
            <a:r>
              <a:rPr lang="ru-RU" sz="2000" dirty="0"/>
              <a:t>основных видов визуального представления (диаграмма </a:t>
            </a:r>
            <a:r>
              <a:rPr lang="ru-RU" sz="2000" dirty="0" err="1"/>
              <a:t>Ганта</a:t>
            </a:r>
            <a:r>
              <a:rPr lang="ru-RU" sz="2000" dirty="0"/>
              <a:t>, таблица работ/ресурсов/связей, гистограммы ресурсов). </a:t>
            </a:r>
            <a:endParaRPr lang="ru-RU" sz="2000" dirty="0" smtClean="0"/>
          </a:p>
          <a:p>
            <a:endParaRPr lang="ru-RU" sz="2000" dirty="0"/>
          </a:p>
          <a:p>
            <a:pPr marL="0" indent="0" algn="just">
              <a:buNone/>
            </a:pPr>
            <a:r>
              <a:rPr lang="ru-RU" sz="2000" dirty="0" smtClean="0"/>
              <a:t>      </a:t>
            </a:r>
            <a:r>
              <a:rPr lang="ru-RU" sz="2000" b="1" i="1" dirty="0" smtClean="0"/>
              <a:t>В </a:t>
            </a:r>
            <a:r>
              <a:rPr lang="ru-RU" sz="2000" b="1" i="1" dirty="0"/>
              <a:t>отличие от СКПК, профессиональные </a:t>
            </a:r>
            <a:r>
              <a:rPr lang="ru-RU" sz="2000" b="1" i="1" dirty="0" smtClean="0"/>
              <a:t>СУП </a:t>
            </a:r>
            <a:r>
              <a:rPr lang="ru-RU" sz="2000" dirty="0" smtClean="0"/>
              <a:t>в </a:t>
            </a:r>
            <a:r>
              <a:rPr lang="ru-RU" sz="2000" dirty="0"/>
              <a:t>своей функциональности уже заметно отличаются друг от друга. И это, как правило, уже не отдельные </a:t>
            </a:r>
            <a:r>
              <a:rPr lang="ru-RU" sz="2000" dirty="0" smtClean="0"/>
              <a:t>программы, </a:t>
            </a:r>
            <a:r>
              <a:rPr lang="ru-RU" sz="2000" b="1" i="1" dirty="0" smtClean="0"/>
              <a:t>а комплексы</a:t>
            </a:r>
            <a:r>
              <a:rPr lang="ru-RU" sz="2000" dirty="0" smtClean="0"/>
              <a:t>, предназначенные </a:t>
            </a:r>
            <a:r>
              <a:rPr lang="ru-RU" sz="2000" dirty="0"/>
              <a:t>для решения специфических задач.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pPr algn="ctr">
              <a:defRPr/>
            </a:pPr>
            <a:fld id="{0A7DC52A-6E6F-4D32-8FA8-74490A9B0D8E}" type="slidenum">
              <a:rPr lang="ru-RU"/>
              <a:pPr algn="ctr">
                <a:defRPr/>
              </a:pPr>
              <a:t>12</a:t>
            </a:fld>
            <a:endParaRPr lang="ru-RU"/>
          </a:p>
        </p:txBody>
      </p:sp>
      <p:sp>
        <p:nvSpPr>
          <p:cNvPr id="3789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 dirty="0" smtClean="0"/>
              <a:t>Интегрированное использование ПО для управления проектами (3 – уровня): </a:t>
            </a:r>
            <a:endParaRPr lang="ru-RU" sz="2800" b="1" dirty="0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19626"/>
            <a:ext cx="8229600" cy="4525963"/>
          </a:xfrm>
        </p:spPr>
        <p:txBody>
          <a:bodyPr/>
          <a:lstStyle/>
          <a:p>
            <a:pPr marL="0" indent="0" algn="just">
              <a:buNone/>
            </a:pPr>
            <a:r>
              <a:rPr lang="ru-RU" sz="1800" dirty="0" smtClean="0"/>
              <a:t>       1</a:t>
            </a:r>
            <a:r>
              <a:rPr lang="ru-RU" sz="1800" dirty="0"/>
              <a:t>) </a:t>
            </a:r>
            <a:r>
              <a:rPr lang="ru-RU" sz="1800" b="1" i="1" dirty="0"/>
              <a:t>Уровень высшего руководства, </a:t>
            </a:r>
            <a:r>
              <a:rPr lang="ru-RU" sz="1800" dirty="0"/>
              <a:t>на котором происходит определение целей и задач предприятия, принимается решение о финансировании, оценивается приоритетность проектов. </a:t>
            </a:r>
            <a:endParaRPr lang="ru-RU" sz="1800" dirty="0" smtClean="0"/>
          </a:p>
          <a:p>
            <a:pPr marL="0" indent="0" algn="just">
              <a:spcBef>
                <a:spcPts val="0"/>
              </a:spcBef>
              <a:buNone/>
            </a:pPr>
            <a:r>
              <a:rPr lang="ru-RU" sz="1800" dirty="0" smtClean="0"/>
              <a:t>       2</a:t>
            </a:r>
            <a:r>
              <a:rPr lang="ru-RU" sz="1800" dirty="0"/>
              <a:t>) </a:t>
            </a:r>
            <a:r>
              <a:rPr lang="ru-RU" sz="1800" b="1" i="1" dirty="0"/>
              <a:t>Стратегический уровень, </a:t>
            </a:r>
            <a:r>
              <a:rPr lang="ru-RU" sz="1800" dirty="0"/>
              <a:t>состоящий из профессионалов по управлению проектами, занимающихся планированием и контролем корпоративных проектов. </a:t>
            </a:r>
            <a:r>
              <a:rPr lang="ru-RU" sz="1800" dirty="0" smtClean="0"/>
              <a:t>Они </a:t>
            </a:r>
            <a:r>
              <a:rPr lang="ru-RU" sz="1800" dirty="0"/>
              <a:t>работают как группа поддержки по управлению проектами, даже если официально им не дают такое название. </a:t>
            </a:r>
            <a:endParaRPr lang="ru-RU" sz="1800" dirty="0" smtClean="0"/>
          </a:p>
          <a:p>
            <a:pPr marL="0" indent="0" algn="just">
              <a:spcBef>
                <a:spcPts val="0"/>
              </a:spcBef>
              <a:buNone/>
            </a:pPr>
            <a:r>
              <a:rPr lang="ru-RU" sz="1800" dirty="0" smtClean="0"/>
              <a:t>      3</a:t>
            </a:r>
            <a:r>
              <a:rPr lang="ru-RU" sz="1800" dirty="0"/>
              <a:t>) </a:t>
            </a:r>
            <a:r>
              <a:rPr lang="ru-RU" sz="1800" b="1" i="1" dirty="0"/>
              <a:t>Уровень операций, </a:t>
            </a:r>
            <a:r>
              <a:rPr lang="ru-RU" sz="1800" dirty="0"/>
              <a:t>для которого работа с программным обеспечением по управлению проектами вторична. </a:t>
            </a:r>
            <a:r>
              <a:rPr lang="ru-RU" sz="1800" dirty="0" smtClean="0"/>
              <a:t>Это </a:t>
            </a:r>
            <a:r>
              <a:rPr lang="ru-RU" sz="1800" dirty="0"/>
              <a:t>ответственные за проекты на местах, менеджеры </a:t>
            </a:r>
            <a:r>
              <a:rPr lang="ru-RU" sz="1800" dirty="0" smtClean="0"/>
              <a:t>проектов и </a:t>
            </a:r>
            <a:r>
              <a:rPr lang="ru-RU" sz="1800" dirty="0"/>
              <a:t>руководители групп</a:t>
            </a:r>
            <a:r>
              <a:rPr lang="ru-RU" sz="1800" dirty="0" smtClean="0"/>
              <a:t>. Но </a:t>
            </a:r>
            <a:r>
              <a:rPr lang="ru-RU" sz="1800" dirty="0"/>
              <a:t>они могут </a:t>
            </a:r>
            <a:r>
              <a:rPr lang="ru-RU" sz="1800" dirty="0" smtClean="0"/>
              <a:t>работать над проектом на непостоянной основе - несколько часов в месяц.</a:t>
            </a:r>
          </a:p>
          <a:p>
            <a:pPr marL="0" indent="0" algn="just">
              <a:spcBef>
                <a:spcPts val="0"/>
              </a:spcBef>
              <a:buNone/>
            </a:pPr>
            <a:endParaRPr lang="ru-RU" sz="1800" dirty="0"/>
          </a:p>
          <a:p>
            <a:pPr marL="0" indent="0" algn="just">
              <a:spcBef>
                <a:spcPts val="0"/>
              </a:spcBef>
              <a:buNone/>
            </a:pPr>
            <a:r>
              <a:rPr lang="ru-RU" sz="1800" dirty="0" smtClean="0"/>
              <a:t>       </a:t>
            </a:r>
            <a:r>
              <a:rPr lang="ru-RU" sz="1800" b="1" i="1" dirty="0" smtClean="0"/>
              <a:t>Нужна интеграция ПО всех 3-х уровней </a:t>
            </a:r>
            <a:r>
              <a:rPr lang="ru-RU" sz="1800" dirty="0" smtClean="0"/>
              <a:t>для поддержки информационных потоков по вертикали: «снизу – вверх» - «</a:t>
            </a:r>
            <a:r>
              <a:rPr lang="ru-RU" sz="1800" dirty="0" smtClean="0"/>
              <a:t>сверх</a:t>
            </a:r>
            <a:r>
              <a:rPr lang="kk-KZ" sz="1800" dirty="0"/>
              <a:t>у</a:t>
            </a:r>
            <a:r>
              <a:rPr lang="ru-RU" sz="1800" dirty="0" smtClean="0"/>
              <a:t>- </a:t>
            </a:r>
            <a:r>
              <a:rPr lang="ru-RU" sz="1800" dirty="0" smtClean="0"/>
              <a:t>вниз».</a:t>
            </a:r>
            <a:endParaRPr lang="ru-RU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pPr algn="ctr">
              <a:defRPr/>
            </a:pPr>
            <a:fld id="{6108A96B-FB38-4912-A8D9-E41D9BF418F9}" type="slidenum">
              <a:rPr lang="ru-RU"/>
              <a:pPr algn="ctr">
                <a:defRPr/>
              </a:pPr>
              <a:t>13</a:t>
            </a:fld>
            <a:endParaRPr lang="ru-RU"/>
          </a:p>
        </p:txBody>
      </p:sp>
      <p:sp>
        <p:nvSpPr>
          <p:cNvPr id="4096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 dirty="0"/>
              <a:t>Основные </a:t>
            </a:r>
            <a:r>
              <a:rPr lang="ru-RU" sz="2800" b="1" dirty="0" smtClean="0"/>
              <a:t>признаки </a:t>
            </a:r>
            <a:r>
              <a:rPr lang="ru-RU" sz="2800" b="1" dirty="0"/>
              <a:t>корпоративных информационных систем управления проектами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84313"/>
            <a:ext cx="8229600" cy="5113337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endParaRPr lang="ru-RU" sz="2800" b="1" dirty="0" smtClean="0"/>
          </a:p>
          <a:p>
            <a:pPr marL="514350" indent="-514350">
              <a:lnSpc>
                <a:spcPct val="75000"/>
              </a:lnSpc>
              <a:buFont typeface="+mj-lt"/>
              <a:buAutoNum type="arabicPeriod"/>
            </a:pPr>
            <a:r>
              <a:rPr lang="ru-RU" sz="2800" b="1" dirty="0" smtClean="0"/>
              <a:t>Распределение </a:t>
            </a:r>
            <a:r>
              <a:rPr lang="ru-RU" sz="2800" b="1" dirty="0"/>
              <a:t>функций системы по ролям </a:t>
            </a:r>
            <a:r>
              <a:rPr lang="ru-RU" sz="2800" b="1" dirty="0" smtClean="0"/>
              <a:t>в проекте </a:t>
            </a:r>
            <a:r>
              <a:rPr lang="ru-RU" sz="2000" b="1" i="1" dirty="0" smtClean="0"/>
              <a:t>(программные продукты </a:t>
            </a:r>
            <a:r>
              <a:rPr lang="en-US" sz="2000" b="1" i="1" dirty="0" smtClean="0"/>
              <a:t>MS Project, Project </a:t>
            </a:r>
            <a:r>
              <a:rPr lang="en-US" sz="2000" b="1" i="1" dirty="0" err="1" smtClean="0"/>
              <a:t>Managem</a:t>
            </a:r>
            <a:r>
              <a:rPr lang="en-US" sz="2000" b="1" i="1" dirty="0" smtClean="0"/>
              <a:t> </a:t>
            </a:r>
            <a:r>
              <a:rPr lang="en-US" sz="2000" b="1" i="1" dirty="0" err="1" smtClean="0"/>
              <a:t>ent</a:t>
            </a:r>
            <a:r>
              <a:rPr lang="en-US" sz="2000" b="1" i="1" dirty="0" smtClean="0"/>
              <a:t> – EPM)</a:t>
            </a:r>
            <a:r>
              <a:rPr lang="ru-RU" sz="2800" b="1" dirty="0" smtClean="0"/>
              <a:t>. </a:t>
            </a:r>
            <a:endParaRPr lang="ru-RU" sz="2800" dirty="0"/>
          </a:p>
          <a:p>
            <a:pPr marL="514350" indent="-514350">
              <a:buFont typeface="+mj-lt"/>
              <a:buAutoNum type="arabicPeriod"/>
            </a:pPr>
            <a:r>
              <a:rPr lang="ru-RU" sz="2800" b="1" dirty="0"/>
              <a:t>Поддержка </a:t>
            </a:r>
            <a:r>
              <a:rPr lang="ru-RU" sz="2800" b="1" dirty="0" smtClean="0"/>
              <a:t>глобальных </a:t>
            </a:r>
            <a:r>
              <a:rPr lang="ru-RU" sz="2800" b="1" dirty="0"/>
              <a:t>иерархических структур. </a:t>
            </a:r>
            <a:endParaRPr lang="ru-RU" sz="2800" b="1" dirty="0" smtClean="0"/>
          </a:p>
          <a:p>
            <a:pPr marL="514350" indent="-514350">
              <a:buFont typeface="+mj-lt"/>
              <a:buAutoNum type="arabicPeriod"/>
            </a:pPr>
            <a:r>
              <a:rPr lang="ru-RU" sz="2800" b="1" dirty="0" smtClean="0"/>
              <a:t>Контроль </a:t>
            </a:r>
            <a:r>
              <a:rPr lang="ru-RU" sz="2800" b="1" dirty="0"/>
              <a:t>одновременного использования ограниченных ресурсов компании во многих проектах</a:t>
            </a:r>
            <a:endParaRPr lang="ru-RU" sz="2800" dirty="0"/>
          </a:p>
          <a:p>
            <a:pPr marL="514350" lvl="0" indent="-514350">
              <a:buFont typeface="+mj-lt"/>
              <a:buAutoNum type="arabicPeriod"/>
            </a:pPr>
            <a:r>
              <a:rPr lang="ru-RU" sz="2800" b="1" dirty="0"/>
              <a:t>Обеспечение обмена информацией внутри команды проекта в режиме реального времени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pPr algn="ctr">
              <a:defRPr/>
            </a:pPr>
            <a:fld id="{4E8EBBE7-7FA8-4A2A-B2D9-31842FC8C0CA}" type="slidenum">
              <a:rPr lang="ru-RU"/>
              <a:pPr algn="ctr">
                <a:defRPr/>
              </a:pPr>
              <a:t>14</a:t>
            </a:fld>
            <a:endParaRPr lang="ru-RU"/>
          </a:p>
        </p:txBody>
      </p:sp>
      <p:sp>
        <p:nvSpPr>
          <p:cNvPr id="5017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202034"/>
          </a:xfrm>
        </p:spPr>
        <p:txBody>
          <a:bodyPr/>
          <a:lstStyle/>
          <a:p>
            <a:r>
              <a:rPr lang="ru-RU" dirty="0" smtClean="0"/>
              <a:t>*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637088"/>
          </a:xfrm>
        </p:spPr>
        <p:txBody>
          <a:bodyPr/>
          <a:lstStyle/>
          <a:p>
            <a:pPr marL="0" indent="0">
              <a:lnSpc>
                <a:spcPct val="90000"/>
              </a:lnSpc>
              <a:buNone/>
            </a:pPr>
            <a:r>
              <a:rPr lang="ru-RU" dirty="0" smtClean="0"/>
              <a:t>                     </a:t>
            </a:r>
          </a:p>
          <a:p>
            <a:pPr marL="0" indent="0">
              <a:lnSpc>
                <a:spcPct val="90000"/>
              </a:lnSpc>
              <a:buNone/>
            </a:pPr>
            <a:endParaRPr lang="ru-RU" dirty="0"/>
          </a:p>
          <a:p>
            <a:pPr marL="0" indent="0" algn="ctr">
              <a:lnSpc>
                <a:spcPct val="90000"/>
              </a:lnSpc>
              <a:buNone/>
            </a:pPr>
            <a:r>
              <a:rPr lang="ru-RU" sz="4400" b="1" dirty="0" smtClean="0"/>
              <a:t>СПАСИБО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214</TotalTime>
  <Words>991</Words>
  <Application>Microsoft Office PowerPoint</Application>
  <PresentationFormat>Экран (4:3)</PresentationFormat>
  <Paragraphs>101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9" baseType="lpstr">
      <vt:lpstr>Arial</vt:lpstr>
      <vt:lpstr>Calibri</vt:lpstr>
      <vt:lpstr>Times New Roman</vt:lpstr>
      <vt:lpstr>Wingdings</vt:lpstr>
      <vt:lpstr>Тема Office</vt:lpstr>
      <vt:lpstr>Лекция 10</vt:lpstr>
      <vt:lpstr>Понятие управление коммуникациями</vt:lpstr>
      <vt:lpstr>Основные потребители информации</vt:lpstr>
      <vt:lpstr>Процессы коммуникации</vt:lpstr>
      <vt:lpstr>Планирование системы коммуникаций</vt:lpstr>
      <vt:lpstr>Сбор и распределение информации</vt:lpstr>
      <vt:lpstr>Подготовка отчетности о ходе выполнения проекта</vt:lpstr>
      <vt:lpstr>Документирование хода работ</vt:lpstr>
      <vt:lpstr>Классификация информационных систем управления проектами (СУП)</vt:lpstr>
      <vt:lpstr>СУП используются для решения следующих задач: </vt:lpstr>
      <vt:lpstr>Принципиальных отличий между СКПК начального уровня не много. Они имеют сходный набор функций: </vt:lpstr>
      <vt:lpstr>Интегрированное использование ПО для управления проектами (3 – уровня): </vt:lpstr>
      <vt:lpstr>Основные признаки корпоративных информационных систем управления проектами</vt:lpstr>
      <vt:lpstr>*</vt:lpstr>
    </vt:vector>
  </TitlesOfParts>
  <Company>Home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Проектный практикум</dc:title>
  <dc:creator>K</dc:creator>
  <cp:lastModifiedBy>User</cp:lastModifiedBy>
  <cp:revision>31</cp:revision>
  <cp:lastPrinted>2023-11-24T06:48:07Z</cp:lastPrinted>
  <dcterms:created xsi:type="dcterms:W3CDTF">2013-10-21T14:29:28Z</dcterms:created>
  <dcterms:modified xsi:type="dcterms:W3CDTF">2023-11-25T08:09:48Z</dcterms:modified>
</cp:coreProperties>
</file>